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62" r:id="rId4"/>
    <p:sldId id="263" r:id="rId5"/>
    <p:sldId id="264" r:id="rId6"/>
    <p:sldId id="258" r:id="rId7"/>
    <p:sldId id="256" r:id="rId8"/>
    <p:sldId id="265" r:id="rId9"/>
    <p:sldId id="257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7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1B31F-AA6F-4789-AE47-F7D62480EFBD}" type="datetimeFigureOut">
              <a:rPr lang="hu-HU" smtClean="0"/>
              <a:pPr/>
              <a:t>2017.04.01.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C523-8803-481C-8291-022C70D3669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hu.wikipedia.org/wiki/K%C3%A9p:Gregor_Mendel1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accent1">
                    <a:lumMod val="75000"/>
                  </a:schemeClr>
                </a:solidFill>
              </a:rPr>
              <a:t>FOGALMAK</a:t>
            </a:r>
            <a:endParaRPr lang="hu-H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14400"/>
            <a:ext cx="8686800" cy="4724400"/>
          </a:xfrm>
        </p:spPr>
        <p:txBody>
          <a:bodyPr>
            <a:normAutofit/>
          </a:bodyPr>
          <a:lstStyle/>
          <a:p>
            <a:r>
              <a:rPr lang="hu-HU" sz="2100" b="1" dirty="0">
                <a:solidFill>
                  <a:schemeClr val="accent1">
                    <a:lumMod val="75000"/>
                  </a:schemeClr>
                </a:solidFill>
              </a:rPr>
              <a:t>DNS</a:t>
            </a:r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hu-HU" sz="2100" b="1" dirty="0" err="1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as</a:t>
            </a:r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fehérje (szabályozó/szerkezeti)</a:t>
            </a:r>
          </a:p>
          <a:p>
            <a:r>
              <a:rPr lang="hu-HU" sz="2100" b="1" dirty="0">
                <a:solidFill>
                  <a:schemeClr val="accent1">
                    <a:lumMod val="75000"/>
                  </a:schemeClr>
                </a:solidFill>
              </a:rPr>
              <a:t>Tulajdonság öröklődése = gén öröklődése</a:t>
            </a:r>
          </a:p>
          <a:p>
            <a:r>
              <a:rPr lang="hu-HU" sz="2100" b="1" dirty="0">
                <a:solidFill>
                  <a:schemeClr val="accent1">
                    <a:lumMod val="75000"/>
                  </a:schemeClr>
                </a:solidFill>
              </a:rPr>
              <a:t>Külső megjelenés: FENOTÍPUS</a:t>
            </a:r>
          </a:p>
          <a:p>
            <a:r>
              <a:rPr lang="hu-HU" sz="2100" b="1" dirty="0">
                <a:solidFill>
                  <a:schemeClr val="accent1">
                    <a:lumMod val="75000"/>
                  </a:schemeClr>
                </a:solidFill>
              </a:rPr>
              <a:t>Genetikai háttér: GENOTÍPUS</a:t>
            </a:r>
          </a:p>
          <a:p>
            <a:r>
              <a:rPr lang="hu-HU" sz="2100" b="1" dirty="0">
                <a:solidFill>
                  <a:schemeClr val="accent1">
                    <a:lumMod val="75000"/>
                  </a:schemeClr>
                </a:solidFill>
              </a:rPr>
              <a:t>DNS</a:t>
            </a:r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kromoszómagének (apai + anyai)</a:t>
            </a:r>
          </a:p>
          <a:p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Génváltozat: ALLÉL (1 több száz); DOMINÁNS – RECESSZÍV</a:t>
            </a:r>
          </a:p>
          <a:p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leggyakoribb: VAD ALLÉL </a:t>
            </a:r>
          </a:p>
          <a:p>
            <a:r>
              <a:rPr lang="hu-HU" sz="2100" b="1" dirty="0" err="1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Haploid</a:t>
            </a:r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 – </a:t>
            </a:r>
            <a:r>
              <a:rPr lang="hu-HU" sz="2100" b="1" dirty="0" err="1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diploid</a:t>
            </a:r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 – </a:t>
            </a:r>
            <a:r>
              <a:rPr lang="hu-HU" sz="2100" b="1" dirty="0" err="1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poliploid</a:t>
            </a:r>
            <a:endParaRPr lang="hu-HU" sz="2100" b="1" dirty="0">
              <a:solidFill>
                <a:schemeClr val="accent1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hu-HU" sz="2100" b="1" dirty="0" err="1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Diploidban</a:t>
            </a:r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 azonos </a:t>
            </a:r>
            <a:r>
              <a:rPr lang="hu-HU" sz="2100" b="1" dirty="0" err="1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allélek</a:t>
            </a:r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: HOMOZIGÓTA (pl. AA, </a:t>
            </a:r>
            <a:r>
              <a:rPr lang="hu-HU" sz="2100" b="1" dirty="0" err="1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aa</a:t>
            </a:r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), </a:t>
            </a:r>
          </a:p>
          <a:p>
            <a:pPr>
              <a:buFontTx/>
              <a:buNone/>
            </a:pPr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	különböző: HETEROZIGÓTA (pl. </a:t>
            </a:r>
            <a:r>
              <a:rPr lang="hu-HU" sz="2100" b="1" dirty="0" err="1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Aa</a:t>
            </a:r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)</a:t>
            </a:r>
          </a:p>
          <a:p>
            <a:r>
              <a:rPr lang="hu-HU" sz="2100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(HEMIZIGÓTA – pl. XY)</a:t>
            </a:r>
          </a:p>
          <a:p>
            <a:pPr>
              <a:buFontTx/>
              <a:buNone/>
            </a:pPr>
            <a:endParaRPr lang="hu-HU" sz="2100" dirty="0">
              <a:sym typeface="Wingdings" pitchFamily="2" charset="2"/>
            </a:endParaRPr>
          </a:p>
          <a:p>
            <a:endParaRPr lang="hu-HU" sz="21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hu-HU" sz="2400" b="1" dirty="0" err="1">
                <a:solidFill>
                  <a:schemeClr val="accent1">
                    <a:lumMod val="75000"/>
                  </a:schemeClr>
                </a:solidFill>
              </a:rPr>
              <a:t>Kodomináns</a:t>
            </a:r>
            <a:r>
              <a:rPr lang="hu-HU" sz="2400" b="1" dirty="0">
                <a:solidFill>
                  <a:schemeClr val="accent1">
                    <a:lumMod val="75000"/>
                  </a:schemeClr>
                </a:solidFill>
              </a:rPr>
              <a:t> öröklésmenet</a:t>
            </a:r>
          </a:p>
        </p:txBody>
      </p:sp>
      <p:pic>
        <p:nvPicPr>
          <p:cNvPr id="16387" name="Picture 3" descr="C:\Documents and Settings\User.VIKTOR-L2OEB1JP\Dokumentumok\Képek\genetika\codomin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43000"/>
            <a:ext cx="4822825" cy="548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16559" name="Group 175"/>
          <p:cNvGraphicFramePr>
            <a:graphicFrameLocks noGrp="1"/>
          </p:cNvGraphicFramePr>
          <p:nvPr/>
        </p:nvGraphicFramePr>
        <p:xfrm>
          <a:off x="5334000" y="1143000"/>
          <a:ext cx="3505200" cy="1676401"/>
        </p:xfrm>
        <a:graphic>
          <a:graphicData uri="http://schemas.openxmlformats.org/drawingml/2006/table">
            <a:tbl>
              <a:tblPr/>
              <a:tblGrid>
                <a:gridCol w="1168400"/>
                <a:gridCol w="1168400"/>
                <a:gridCol w="1168400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560" name="Group 176"/>
          <p:cNvGraphicFramePr>
            <a:graphicFrameLocks noGrp="1"/>
          </p:cNvGraphicFramePr>
          <p:nvPr/>
        </p:nvGraphicFramePr>
        <p:xfrm>
          <a:off x="5334000" y="3048000"/>
          <a:ext cx="3505200" cy="1676401"/>
        </p:xfrm>
        <a:graphic>
          <a:graphicData uri="http://schemas.openxmlformats.org/drawingml/2006/table">
            <a:tbl>
              <a:tblPr/>
              <a:tblGrid>
                <a:gridCol w="1168400"/>
                <a:gridCol w="1168400"/>
                <a:gridCol w="1168400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581" name="Group 197"/>
          <p:cNvGraphicFramePr>
            <a:graphicFrameLocks noGrp="1"/>
          </p:cNvGraphicFramePr>
          <p:nvPr/>
        </p:nvGraphicFramePr>
        <p:xfrm>
          <a:off x="5334000" y="4953000"/>
          <a:ext cx="3505200" cy="1676401"/>
        </p:xfrm>
        <a:graphic>
          <a:graphicData uri="http://schemas.openxmlformats.org/drawingml/2006/table">
            <a:tbl>
              <a:tblPr/>
              <a:tblGrid>
                <a:gridCol w="1168400"/>
                <a:gridCol w="1168400"/>
                <a:gridCol w="1168400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B0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F4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hu-HU" sz="4000" b="1" i="1" smtClean="0">
                <a:solidFill>
                  <a:schemeClr val="tx1"/>
                </a:solidFill>
              </a:rPr>
              <a:t>Nemhez kötött öröklődés</a:t>
            </a:r>
          </a:p>
        </p:txBody>
      </p:sp>
      <p:pic>
        <p:nvPicPr>
          <p:cNvPr id="17411" name="Picture 4" descr="http://bin.sulinet.hu/ikep/2003/04/6orok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219200"/>
            <a:ext cx="5103813" cy="548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533400" y="1066800"/>
            <a:ext cx="3189288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hu-HU" sz="2000" b="1" i="1"/>
              <a:t>Egészséges (pl. XX, XY)</a:t>
            </a:r>
          </a:p>
          <a:p>
            <a:pPr>
              <a:lnSpc>
                <a:spcPct val="130000"/>
              </a:lnSpc>
            </a:pPr>
            <a:r>
              <a:rPr lang="hu-HU" sz="2000" b="1" i="1"/>
              <a:t>Hordozó (pl. XX</a:t>
            </a:r>
            <a:r>
              <a:rPr lang="hu-HU" sz="2000" b="1" i="1" baseline="30000"/>
              <a:t>d</a:t>
            </a:r>
            <a:r>
              <a:rPr lang="hu-HU" sz="2000" b="1" i="1"/>
              <a:t>)</a:t>
            </a:r>
          </a:p>
          <a:p>
            <a:pPr>
              <a:lnSpc>
                <a:spcPct val="130000"/>
              </a:lnSpc>
            </a:pPr>
            <a:r>
              <a:rPr lang="hu-HU" sz="2000" b="1" i="1"/>
              <a:t>Beteg (pl. X</a:t>
            </a:r>
            <a:r>
              <a:rPr lang="hu-HU" sz="2000" b="1" i="1" baseline="30000"/>
              <a:t>d</a:t>
            </a:r>
            <a:r>
              <a:rPr lang="hu-HU" sz="2000" b="1" i="1"/>
              <a:t>X</a:t>
            </a:r>
            <a:r>
              <a:rPr lang="hu-HU" sz="2000" b="1" i="1" baseline="30000"/>
              <a:t>d</a:t>
            </a:r>
            <a:r>
              <a:rPr lang="hu-HU" sz="2000" b="1" i="1"/>
              <a:t>, X</a:t>
            </a:r>
            <a:r>
              <a:rPr lang="hu-HU" sz="2000" b="1" i="1" baseline="30000"/>
              <a:t>d</a:t>
            </a:r>
            <a:r>
              <a:rPr lang="hu-HU" sz="2000" b="1" i="1"/>
              <a:t>Y)</a:t>
            </a:r>
          </a:p>
        </p:txBody>
      </p:sp>
      <p:graphicFrame>
        <p:nvGraphicFramePr>
          <p:cNvPr id="17506" name="Group 98"/>
          <p:cNvGraphicFramePr>
            <a:graphicFrameLocks noGrp="1"/>
          </p:cNvGraphicFramePr>
          <p:nvPr/>
        </p:nvGraphicFramePr>
        <p:xfrm>
          <a:off x="609600" y="2438400"/>
          <a:ext cx="2362200" cy="1371600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508" name="Group 100"/>
          <p:cNvGraphicFramePr>
            <a:graphicFrameLocks noGrp="1"/>
          </p:cNvGraphicFramePr>
          <p:nvPr/>
        </p:nvGraphicFramePr>
        <p:xfrm>
          <a:off x="609600" y="3886200"/>
          <a:ext cx="2362200" cy="1371600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509" name="Group 101"/>
          <p:cNvGraphicFramePr>
            <a:graphicFrameLocks noGrp="1"/>
          </p:cNvGraphicFramePr>
          <p:nvPr/>
        </p:nvGraphicFramePr>
        <p:xfrm>
          <a:off x="609600" y="5334000"/>
          <a:ext cx="2362200" cy="1371600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pic>
        <p:nvPicPr>
          <p:cNvPr id="18435" name="Picture 4" descr="C:\Documents and Settings\User.VIKTOR-L2OEB1JP\Dokumentumok\Képek\genetika\xlinkdo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2197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hu-HU" sz="3200" smtClean="0">
                <a:latin typeface="Arial" charset="0"/>
              </a:rPr>
              <a:t>Több allélpár </a:t>
            </a:r>
            <a:r>
              <a:rPr lang="hu-HU" sz="3200" smtClean="0">
                <a:latin typeface="Arial" charset="0"/>
                <a:sym typeface="Wingdings" pitchFamily="2" charset="2"/>
              </a:rPr>
              <a:t></a:t>
            </a:r>
            <a:r>
              <a:rPr lang="hu-HU" sz="3200" smtClean="0">
                <a:latin typeface="Arial" charset="0"/>
              </a:rPr>
              <a:t> egy tulajdonság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152650" y="1668463"/>
            <a:ext cx="4838700" cy="3414712"/>
            <a:chOff x="0" y="0"/>
            <a:chExt cx="3048" cy="2151"/>
          </a:xfrm>
        </p:grpSpPr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hu-HU"/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3048" cy="2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hu-HU"/>
                <a:t>                                                    </a:t>
              </a:r>
            </a:p>
          </p:txBody>
        </p:sp>
      </p:grp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381000" y="1524000"/>
            <a:ext cx="7848600" cy="44735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hu-HU">
              <a:solidFill>
                <a:srgbClr val="FFFFFF"/>
              </a:solidFill>
            </a:endParaRPr>
          </a:p>
          <a:p>
            <a:r>
              <a:rPr lang="hu-HU">
                <a:solidFill>
                  <a:srgbClr val="FFFFFF"/>
                </a:solidFill>
              </a:rPr>
              <a:t>	Pl. kakastaréj formájának kialakulása (ld. könyv)</a:t>
            </a:r>
          </a:p>
          <a:p>
            <a:endParaRPr lang="hu-HU">
              <a:solidFill>
                <a:srgbClr val="FFFFFF"/>
              </a:solidFill>
            </a:endParaRPr>
          </a:p>
          <a:p>
            <a:endParaRPr lang="hu-HU">
              <a:solidFill>
                <a:srgbClr val="FFFFFF"/>
              </a:solidFill>
            </a:endParaRPr>
          </a:p>
          <a:p>
            <a:r>
              <a:rPr lang="hu-HU">
                <a:solidFill>
                  <a:srgbClr val="FFFFFF"/>
                </a:solidFill>
              </a:rPr>
              <a:t>	Pl. szőrzetszín kialakulása:</a:t>
            </a:r>
          </a:p>
          <a:p>
            <a:endParaRPr lang="hu-HU">
              <a:solidFill>
                <a:srgbClr val="FFFFFF"/>
              </a:solidFill>
            </a:endParaRPr>
          </a:p>
          <a:p>
            <a:r>
              <a:rPr lang="hu-HU">
                <a:solidFill>
                  <a:srgbClr val="FFFFFF"/>
                </a:solidFill>
              </a:rPr>
              <a:t>	festék eloszlása a szőrben</a:t>
            </a:r>
          </a:p>
          <a:p>
            <a:r>
              <a:rPr lang="hu-HU">
                <a:solidFill>
                  <a:srgbClr val="FFFFFF"/>
                </a:solidFill>
              </a:rPr>
              <a:t>	festék színe</a:t>
            </a:r>
          </a:p>
          <a:p>
            <a:r>
              <a:rPr lang="hu-HU">
                <a:solidFill>
                  <a:srgbClr val="FFFFFF"/>
                </a:solidFill>
              </a:rPr>
              <a:t>	szín kifejeződése</a:t>
            </a:r>
          </a:p>
          <a:p>
            <a:r>
              <a:rPr lang="hu-HU">
                <a:solidFill>
                  <a:srgbClr val="FFFFFF"/>
                </a:solidFill>
              </a:rPr>
              <a:t>	szín intenzitása</a:t>
            </a:r>
          </a:p>
          <a:p>
            <a:r>
              <a:rPr lang="hu-HU">
                <a:solidFill>
                  <a:srgbClr val="FFFFFF"/>
                </a:solidFill>
              </a:rPr>
              <a:t>	foltok kialakulása</a:t>
            </a:r>
          </a:p>
          <a:p>
            <a:r>
              <a:rPr lang="hu-HU"/>
              <a:t>	</a:t>
            </a:r>
          </a:p>
        </p:txBody>
      </p:sp>
      <p:pic>
        <p:nvPicPr>
          <p:cNvPr id="25608" name="Picture 8" descr="http://www.ttk.pte.hu/biologia/genetika/atg/chap04/4_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124200"/>
            <a:ext cx="3886200" cy="3475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0" y="533400"/>
            <a:ext cx="7772400" cy="1143000"/>
          </a:xfrm>
        </p:spPr>
        <p:txBody>
          <a:bodyPr/>
          <a:lstStyle/>
          <a:p>
            <a:pPr eaLnBrk="1" hangingPunct="1"/>
            <a:r>
              <a:rPr lang="hu-HU" sz="3200" smtClean="0"/>
              <a:t>Mennyiségi jellegek </a:t>
            </a:r>
            <a:br>
              <a:rPr lang="hu-HU" sz="3200" smtClean="0"/>
            </a:br>
            <a:r>
              <a:rPr lang="hu-HU" sz="3200" smtClean="0"/>
              <a:t>öröklődése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smtClean="0"/>
              <a:t>Sok gén működése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Például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smtClean="0"/>
              <a:t>Tesmagasság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smtClean="0"/>
              <a:t>Terméshozam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smtClean="0"/>
              <a:t>Tyúkok tojáshozama</a:t>
            </a:r>
          </a:p>
          <a:p>
            <a:pPr lvl="1" eaLnBrk="1" hangingPunct="1">
              <a:lnSpc>
                <a:spcPct val="90000"/>
              </a:lnSpc>
            </a:pPr>
            <a:r>
              <a:rPr lang="hu-HU" sz="2400" smtClean="0"/>
              <a:t>Színsorozatok</a:t>
            </a:r>
          </a:p>
          <a:p>
            <a:pPr lvl="1" eaLnBrk="1" hangingPunct="1">
              <a:lnSpc>
                <a:spcPct val="90000"/>
              </a:lnSpc>
            </a:pPr>
            <a:endParaRPr lang="hu-HU" sz="24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hu-HU" sz="2400" smtClean="0"/>
              <a:t>P:		AABB x aabb </a:t>
            </a:r>
            <a:r>
              <a:rPr lang="hu-HU" sz="2400" smtClean="0">
                <a:sym typeface="Wingdings" pitchFamily="2" charset="2"/>
              </a:rPr>
              <a:t>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hu-HU" sz="2400" smtClean="0">
                <a:sym typeface="Wingdings" pitchFamily="2" charset="2"/>
              </a:rPr>
              <a:t>F</a:t>
            </a:r>
            <a:r>
              <a:rPr lang="hu-HU" sz="1600" smtClean="0">
                <a:sym typeface="Wingdings" pitchFamily="2" charset="2"/>
              </a:rPr>
              <a:t>1</a:t>
            </a:r>
            <a:r>
              <a:rPr lang="hu-HU" sz="2400" smtClean="0">
                <a:sym typeface="Wingdings" pitchFamily="2" charset="2"/>
              </a:rPr>
              <a:t>:	 AaBb 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hu-HU" sz="2400" smtClean="0">
                <a:sym typeface="Wingdings" pitchFamily="2" charset="2"/>
              </a:rPr>
              <a:t>F</a:t>
            </a:r>
            <a:r>
              <a:rPr lang="hu-HU" sz="1600" smtClean="0">
                <a:sym typeface="Wingdings" pitchFamily="2" charset="2"/>
              </a:rPr>
              <a:t>2</a:t>
            </a:r>
            <a:r>
              <a:rPr lang="hu-HU" sz="2400" smtClean="0">
                <a:sym typeface="Wingdings" pitchFamily="2" charset="2"/>
              </a:rPr>
              <a:t>: képen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hu-HU" sz="2400" smtClean="0"/>
          </a:p>
        </p:txBody>
      </p:sp>
      <p:pic>
        <p:nvPicPr>
          <p:cNvPr id="29700" name="Picture 4" descr="D:\madách\biol\ideg\gen0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04800"/>
            <a:ext cx="38925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hu-HU" sz="4000" smtClean="0"/>
              <a:t>Kapcsolt öröklődés</a:t>
            </a:r>
          </a:p>
        </p:txBody>
      </p:sp>
      <p:sp>
        <p:nvSpPr>
          <p:cNvPr id="31747" name="AutoShape 5" descr="http://cache.eb.com/eb/image?id=21013&amp;rendTypeId=4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1748" name="AutoShape 7" descr="http://cache.eb.com/eb/image?id=21013&amp;rendTypeId=4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1749" name="AutoShape 9" descr="http://cache.eb.com/eb/image?id=21013&amp;rendTypeId=4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1750" name="AutoShape 11" descr="http://cache.eb.com/eb/image?id=21013&amp;rendTypeId=4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1751" name="AutoShape 13" descr="http://cache.eb.com/eb/image?id=21013&amp;rendTypeId=4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pic>
        <p:nvPicPr>
          <p:cNvPr id="31752" name="Picture 14" descr="C:\Documents and Settings\User.VIKTOR-L2OEB1JP\Dokumentumok\Képek\genetika\morg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8150" y="1600200"/>
            <a:ext cx="3314700" cy="419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1753" name="Text Box 15"/>
          <p:cNvSpPr txBox="1">
            <a:spLocks noChangeArrowheads="1"/>
          </p:cNvSpPr>
          <p:nvPr/>
        </p:nvSpPr>
        <p:spPr bwMode="auto">
          <a:xfrm>
            <a:off x="381000" y="1600200"/>
            <a:ext cx="501332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Thomas Hunt Morgan</a:t>
            </a:r>
          </a:p>
          <a:p>
            <a:r>
              <a:rPr lang="hu-HU"/>
              <a:t>1926 – A gén elmélete</a:t>
            </a:r>
          </a:p>
          <a:p>
            <a:r>
              <a:rPr lang="hu-HU"/>
              <a:t>1933 – Nobel-díj</a:t>
            </a:r>
          </a:p>
          <a:p>
            <a:r>
              <a:rPr lang="hu-HU"/>
              <a:t>Géntérképezés mértékegysége – M, cM</a:t>
            </a:r>
          </a:p>
          <a:p>
            <a:endParaRPr lang="hu-HU"/>
          </a:p>
          <a:p>
            <a:endParaRPr lang="hu-HU"/>
          </a:p>
          <a:p>
            <a:endParaRPr lang="hu-HU"/>
          </a:p>
          <a:p>
            <a:endParaRPr lang="hu-HU"/>
          </a:p>
          <a:p>
            <a:endParaRPr lang="hu-HU"/>
          </a:p>
          <a:p>
            <a:endParaRPr lang="hu-HU"/>
          </a:p>
          <a:p>
            <a:endParaRPr lang="hu-HU"/>
          </a:p>
          <a:p>
            <a:endParaRPr lang="hu-HU"/>
          </a:p>
          <a:p>
            <a:r>
              <a:rPr lang="hu-HU"/>
              <a:t>Drosophila melanogaster</a:t>
            </a:r>
          </a:p>
        </p:txBody>
      </p:sp>
      <p:pic>
        <p:nvPicPr>
          <p:cNvPr id="31754" name="Picture 17" descr="http://fig.cox.miami.edu/~cmallery/150/mendel/c15x2dr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76600"/>
            <a:ext cx="39624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pic>
        <p:nvPicPr>
          <p:cNvPr id="32771" name="Picture 3" descr="D:\madách\biol\ideg\gen0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990600"/>
            <a:ext cx="48133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00" y="-162272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hu-HU" sz="4000" dirty="0" smtClean="0"/>
              <a:t>Rekombináció (génkicserélődés</a:t>
            </a:r>
            <a:r>
              <a:rPr lang="hu-HU" sz="4000" dirty="0" smtClean="0"/>
              <a:t>)</a:t>
            </a:r>
          </a:p>
        </p:txBody>
      </p:sp>
      <p:pic>
        <p:nvPicPr>
          <p:cNvPr id="30726" name="Picture 6" descr="D:\madách\biol\ideg\gen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8352928" cy="591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hu-HU" smtClean="0"/>
              <a:t>Populációgenetika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b="1" smtClean="0"/>
              <a:t>Populáció:</a:t>
            </a:r>
            <a:r>
              <a:rPr lang="hu-HU" sz="2400" smtClean="0"/>
              <a:t> egy fajba tartozó adott időben, és helyen élő élőlények szaporodási közössége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Ha a benne található egyedek (genotíus) és allélek relatív gyakorisága állandó </a:t>
            </a:r>
            <a:r>
              <a:rPr lang="hu-HU" sz="2400" smtClean="0">
                <a:sym typeface="Wingdings" pitchFamily="2" charset="2"/>
              </a:rPr>
              <a:t> dinamikus egyensúly  genetikai egyensúlyi állapot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>
                <a:sym typeface="Wingdings" pitchFamily="2" charset="2"/>
              </a:rPr>
              <a:t>Ez nem valósul meg (reális populáció)  modellalkotás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>
                <a:sym typeface="Wingdings" pitchFamily="2" charset="2"/>
              </a:rPr>
              <a:t> Ideális populáció (Hardy—Weinberg–modell)</a:t>
            </a:r>
          </a:p>
          <a:p>
            <a:pPr lvl="2" eaLnBrk="1" hangingPunct="1">
              <a:lnSpc>
                <a:spcPct val="90000"/>
              </a:lnSpc>
            </a:pPr>
            <a:r>
              <a:rPr lang="hu-HU" sz="1800" smtClean="0">
                <a:sym typeface="Wingdings" pitchFamily="2" charset="2"/>
              </a:rPr>
              <a:t>Nagyszámú egyed, azonos szaporodási esélyek</a:t>
            </a:r>
          </a:p>
          <a:p>
            <a:pPr lvl="2" eaLnBrk="1" hangingPunct="1">
              <a:lnSpc>
                <a:spcPct val="90000"/>
              </a:lnSpc>
            </a:pPr>
            <a:r>
              <a:rPr lang="hu-HU" sz="1800" smtClean="0">
                <a:sym typeface="Wingdings" pitchFamily="2" charset="2"/>
              </a:rPr>
              <a:t>Véletlenszerű allél-kombinálódás</a:t>
            </a:r>
          </a:p>
          <a:p>
            <a:pPr lvl="2" eaLnBrk="1" hangingPunct="1">
              <a:lnSpc>
                <a:spcPct val="90000"/>
              </a:lnSpc>
            </a:pPr>
            <a:r>
              <a:rPr lang="hu-HU" sz="1800" smtClean="0">
                <a:sym typeface="Wingdings" pitchFamily="2" charset="2"/>
              </a:rPr>
              <a:t>Egyedvándorlás nincs</a:t>
            </a:r>
          </a:p>
          <a:p>
            <a:pPr lvl="2" eaLnBrk="1" hangingPunct="1">
              <a:lnSpc>
                <a:spcPct val="90000"/>
              </a:lnSpc>
            </a:pPr>
            <a:r>
              <a:rPr lang="hu-HU" sz="1800" smtClean="0">
                <a:sym typeface="Wingdings" pitchFamily="2" charset="2"/>
              </a:rPr>
              <a:t>Mutáció nem lép fel</a:t>
            </a:r>
          </a:p>
          <a:p>
            <a:pPr lvl="2" eaLnBrk="1" hangingPunct="1">
              <a:lnSpc>
                <a:spcPct val="90000"/>
              </a:lnSpc>
            </a:pPr>
            <a:r>
              <a:rPr lang="hu-HU" sz="1800" smtClean="0">
                <a:sym typeface="Wingdings" pitchFamily="2" charset="2"/>
              </a:rPr>
              <a:t>Változatlan a környezet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2400" smtClean="0">
                <a:sym typeface="Wingdings" pitchFamily="2" charset="2"/>
              </a:rPr>
              <a:t>Hardy—Weinberg–szabály: ideális populációkban a allélek relatív gyakorisága nemzedékről nemzedékre ugyanaz marad.</a:t>
            </a:r>
          </a:p>
          <a:p>
            <a:pPr eaLnBrk="1" hangingPunct="1">
              <a:lnSpc>
                <a:spcPct val="90000"/>
              </a:lnSpc>
            </a:pPr>
            <a:endParaRPr lang="hu-HU" sz="240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hu-HU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7772400" cy="5715000"/>
          </a:xfrm>
        </p:spPr>
        <p:txBody>
          <a:bodyPr/>
          <a:lstStyle/>
          <a:p>
            <a:pPr eaLnBrk="1" hangingPunct="1"/>
            <a:r>
              <a:rPr lang="hu-HU" dirty="0" smtClean="0"/>
              <a:t>p = domináns allél relatív gyakorisága </a:t>
            </a:r>
          </a:p>
          <a:p>
            <a:pPr eaLnBrk="1" hangingPunct="1"/>
            <a:r>
              <a:rPr lang="hu-HU" dirty="0" smtClean="0"/>
              <a:t>q = recesszív allél relatív gyakorisága</a:t>
            </a:r>
          </a:p>
          <a:p>
            <a:pPr eaLnBrk="1" hangingPunct="1"/>
            <a:endParaRPr lang="hu-HU" dirty="0" smtClean="0"/>
          </a:p>
          <a:p>
            <a:pPr eaLnBrk="1" hangingPunct="1"/>
            <a:r>
              <a:rPr lang="hu-HU" dirty="0" smtClean="0"/>
              <a:t>p</a:t>
            </a:r>
            <a:r>
              <a:rPr lang="hu-HU" baseline="30000" dirty="0" smtClean="0"/>
              <a:t>2</a:t>
            </a:r>
          </a:p>
          <a:p>
            <a:pPr eaLnBrk="1" hangingPunct="1"/>
            <a:r>
              <a:rPr lang="hu-HU" dirty="0" smtClean="0"/>
              <a:t>2pq</a:t>
            </a:r>
          </a:p>
          <a:p>
            <a:pPr eaLnBrk="1" hangingPunct="1"/>
            <a:r>
              <a:rPr lang="hu-HU" dirty="0" smtClean="0"/>
              <a:t>q</a:t>
            </a:r>
            <a:r>
              <a:rPr lang="hu-HU" baseline="30000" dirty="0" smtClean="0"/>
              <a:t>2 </a:t>
            </a:r>
          </a:p>
          <a:p>
            <a:pPr eaLnBrk="1" hangingPunct="1"/>
            <a:endParaRPr lang="hu-HU" baseline="30000" dirty="0" smtClean="0"/>
          </a:p>
          <a:p>
            <a:pPr eaLnBrk="1" hangingPunct="1"/>
            <a:r>
              <a:rPr lang="hu-HU" dirty="0" smtClean="0"/>
              <a:t>p + q = 1</a:t>
            </a:r>
          </a:p>
          <a:p>
            <a:pPr eaLnBrk="1" hangingPunct="1"/>
            <a:r>
              <a:rPr lang="hu-HU" dirty="0" smtClean="0"/>
              <a:t>p</a:t>
            </a:r>
            <a:r>
              <a:rPr lang="hu-HU" baseline="30000" dirty="0" smtClean="0"/>
              <a:t>2</a:t>
            </a:r>
            <a:r>
              <a:rPr lang="hu-HU" dirty="0" smtClean="0"/>
              <a:t> + 2pq + q</a:t>
            </a:r>
            <a:r>
              <a:rPr lang="hu-HU" baseline="30000" dirty="0" smtClean="0"/>
              <a:t>2</a:t>
            </a:r>
            <a:r>
              <a:rPr lang="hu-HU" dirty="0" smtClean="0"/>
              <a:t>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1143000"/>
          </a:xfrm>
        </p:spPr>
        <p:txBody>
          <a:bodyPr/>
          <a:lstStyle/>
          <a:p>
            <a:pPr eaLnBrk="1" hangingPunct="1"/>
            <a:r>
              <a:rPr lang="hu-HU" sz="3600" smtClean="0"/>
              <a:t>Mendel kísérletei </a:t>
            </a:r>
            <a:r>
              <a:rPr lang="hu-HU" sz="3600" smtClean="0">
                <a:sym typeface="Wingdings" pitchFamily="2" charset="2"/>
              </a:rPr>
              <a:t> genetikai alaptörvények</a:t>
            </a:r>
            <a:endParaRPr lang="hu-HU" sz="36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426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400" smtClean="0"/>
              <a:t>Johann Gregor Mendel – osztrák botanikus, szerzetes tanár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/>
              <a:t>Növényfajták keresztezése </a:t>
            </a:r>
            <a:r>
              <a:rPr lang="hu-HU" sz="2400" smtClean="0">
                <a:sym typeface="Wingdings" pitchFamily="2" charset="2"/>
              </a:rPr>
              <a:t> hibridek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>
                <a:sym typeface="Wingdings" pitchFamily="2" charset="2"/>
              </a:rPr>
              <a:t>Kerti borsó – nagy számú egyed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>
                <a:sym typeface="Wingdings" pitchFamily="2" charset="2"/>
              </a:rPr>
              <a:t>Borsómagvak színe, formája, virágok helyzete, szár hossza, stb.</a:t>
            </a:r>
          </a:p>
          <a:p>
            <a:pPr eaLnBrk="1" hangingPunct="1">
              <a:lnSpc>
                <a:spcPct val="90000"/>
              </a:lnSpc>
            </a:pPr>
            <a:r>
              <a:rPr lang="hu-HU" sz="2400" smtClean="0">
                <a:sym typeface="Wingdings" pitchFamily="2" charset="2"/>
              </a:rPr>
              <a:t>Két alléles öröklődés!</a:t>
            </a:r>
          </a:p>
          <a:p>
            <a:pPr eaLnBrk="1" hangingPunct="1">
              <a:lnSpc>
                <a:spcPct val="90000"/>
              </a:lnSpc>
            </a:pPr>
            <a:endParaRPr lang="hu-HU" sz="2400" smtClean="0"/>
          </a:p>
        </p:txBody>
      </p:sp>
      <p:pic>
        <p:nvPicPr>
          <p:cNvPr id="5124" name="Picture 5" descr="http://upload.wikimedia.org/wikipedia/commons/thumb/1/1f/Gregor_Mendel1.jpg/180px-Gregor_Mendel1.jpg">
            <a:hlinkClick r:id="rId2" tooltip="Gregor Mendel1.jpg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057400"/>
            <a:ext cx="2543175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Picture 4" descr="gen0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6"/>
            <a:ext cx="8215199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181600"/>
          </a:xfrm>
        </p:spPr>
        <p:txBody>
          <a:bodyPr/>
          <a:lstStyle/>
          <a:p>
            <a:pPr eaLnBrk="1" hangingPunct="1"/>
            <a:r>
              <a:rPr lang="hu-HU" smtClean="0"/>
              <a:t>10000 róka</a:t>
            </a:r>
          </a:p>
          <a:p>
            <a:pPr eaLnBrk="1" hangingPunct="1"/>
            <a:r>
              <a:rPr lang="hu-HU" smtClean="0"/>
              <a:t>9991 vörös</a:t>
            </a:r>
          </a:p>
          <a:p>
            <a:pPr eaLnBrk="1" hangingPunct="1"/>
            <a:r>
              <a:rPr lang="hu-HU" smtClean="0"/>
              <a:t>9 fehér (albínó)</a:t>
            </a:r>
          </a:p>
          <a:p>
            <a:pPr eaLnBrk="1" hangingPunct="1"/>
            <a:r>
              <a:rPr lang="hu-HU" smtClean="0"/>
              <a:t>9/10000=0,0009=q</a:t>
            </a:r>
            <a:r>
              <a:rPr lang="hu-HU" baseline="30000" smtClean="0"/>
              <a:t>2</a:t>
            </a:r>
            <a:r>
              <a:rPr lang="hu-HU" smtClean="0"/>
              <a:t> </a:t>
            </a:r>
            <a:r>
              <a:rPr lang="hu-HU" smtClean="0">
                <a:sym typeface="Wingdings" pitchFamily="2" charset="2"/>
              </a:rPr>
              <a:t></a:t>
            </a:r>
          </a:p>
          <a:p>
            <a:pPr eaLnBrk="1" hangingPunct="1"/>
            <a:r>
              <a:rPr lang="hu-HU" smtClean="0">
                <a:sym typeface="Wingdings" pitchFamily="2" charset="2"/>
              </a:rPr>
              <a:t>q=0,03  3%</a:t>
            </a:r>
            <a:endParaRPr lang="hu-HU" smtClean="0"/>
          </a:p>
          <a:p>
            <a:pPr eaLnBrk="1" hangingPunct="1"/>
            <a:r>
              <a:rPr lang="hu-HU" smtClean="0"/>
              <a:t>p+q=1 </a:t>
            </a:r>
            <a:r>
              <a:rPr lang="hu-HU" smtClean="0">
                <a:sym typeface="Wingdings" pitchFamily="2" charset="2"/>
              </a:rPr>
              <a:t> 0,97=p 97 %</a:t>
            </a:r>
          </a:p>
          <a:p>
            <a:pPr eaLnBrk="1" hangingPunct="1"/>
            <a:r>
              <a:rPr lang="hu-HU" smtClean="0">
                <a:sym typeface="Wingdings" pitchFamily="2" charset="2"/>
              </a:rPr>
              <a:t>p</a:t>
            </a:r>
            <a:r>
              <a:rPr lang="hu-HU" baseline="30000" smtClean="0">
                <a:sym typeface="Wingdings" pitchFamily="2" charset="2"/>
              </a:rPr>
              <a:t>2</a:t>
            </a:r>
            <a:r>
              <a:rPr lang="hu-HU" smtClean="0">
                <a:sym typeface="Wingdings" pitchFamily="2" charset="2"/>
              </a:rPr>
              <a:t> = 0,97</a:t>
            </a:r>
            <a:r>
              <a:rPr lang="hu-HU" baseline="30000" smtClean="0">
                <a:sym typeface="Wingdings" pitchFamily="2" charset="2"/>
              </a:rPr>
              <a:t>2</a:t>
            </a:r>
          </a:p>
          <a:p>
            <a:pPr eaLnBrk="1" hangingPunct="1"/>
            <a:r>
              <a:rPr lang="hu-HU" smtClean="0">
                <a:sym typeface="Wingdings" pitchFamily="2" charset="2"/>
              </a:rPr>
              <a:t>2pq = 2(0,97 x 0,03)</a:t>
            </a:r>
          </a:p>
          <a:p>
            <a:pPr eaLnBrk="1" hangingPunct="1"/>
            <a:endParaRPr lang="hu-HU" smtClean="0"/>
          </a:p>
          <a:p>
            <a:pPr eaLnBrk="1" hangingPunct="1"/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4038600" cy="5181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hu-HU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hu-HU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	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homozigóta szülők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sym typeface="Wingdings" pitchFamily="2" charset="2"/>
              </a:rPr>
              <a:t>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sym typeface="Wingdings" pitchFamily="2" charset="2"/>
              </a:rPr>
              <a:t>	első utódnemzedék egyforma </a:t>
            </a:r>
            <a:r>
              <a:rPr lang="hu-HU" sz="20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sym typeface="Wingdings" pitchFamily="2" charset="2"/>
              </a:rPr>
              <a:t>geno-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sym typeface="Wingdings" pitchFamily="2" charset="2"/>
              </a:rPr>
              <a:t> és </a:t>
            </a:r>
            <a:r>
              <a:rPr lang="hu-HU" sz="20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  <a:sym typeface="Wingdings" pitchFamily="2" charset="2"/>
              </a:rPr>
              <a:t>fenotípusú</a:t>
            </a:r>
            <a:endParaRPr lang="hu-HU" sz="20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hu-HU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hu-HU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Domináns homozigóta: AA, recesszív homozigóta: </a:t>
            </a:r>
            <a:r>
              <a:rPr lang="hu-HU" sz="20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aa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, heterozigóta: </a:t>
            </a:r>
            <a:r>
              <a:rPr lang="hu-HU" sz="20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Aa</a:t>
            </a:r>
            <a:endParaRPr lang="hu-HU" sz="20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u-HU" sz="20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P: </a:t>
            </a:r>
            <a:r>
              <a:rPr lang="hu-HU" sz="20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parentes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; F</a:t>
            </a:r>
            <a:r>
              <a:rPr lang="hu-HU" sz="2000" b="1" baseline="-250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1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, F</a:t>
            </a:r>
            <a:r>
              <a:rPr lang="hu-HU" sz="2000" b="1" baseline="-25000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2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: </a:t>
            </a:r>
            <a:r>
              <a:rPr lang="hu-HU" sz="2000" b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filiales</a:t>
            </a:r>
            <a:endParaRPr lang="hu-HU" sz="20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hu-HU" sz="20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sz="2000" b="1" dirty="0" err="1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Punnett-tábla</a:t>
            </a:r>
            <a:endParaRPr lang="hu-HU" sz="20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pic>
        <p:nvPicPr>
          <p:cNvPr id="6149" name="Picture 5" descr="D:\madách\biol\ideg\gen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04800"/>
            <a:ext cx="3330575" cy="6172200"/>
          </a:xfrm>
          <a:prstGeom prst="rect">
            <a:avLst/>
          </a:prstGeom>
          <a:noFill/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838200" y="533400"/>
            <a:ext cx="36617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I. UNIFORMITÁS</a:t>
            </a:r>
            <a:endParaRPr lang="hu-H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6294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705600" y="3429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 rev="1"/>
      <p:bldP spid="6151" grpId="0" animBg="1"/>
      <p:bldP spid="61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38200" y="381000"/>
            <a:ext cx="4038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hu-HU" sz="32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II. </a:t>
            </a:r>
            <a:r>
              <a:rPr lang="hu-HU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HASADÁS 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(szegregáció)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hu-HU" sz="32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hu-HU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	</a:t>
            </a: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Szülői nemzedék tulajdonságai megjelennek a második utódnemzedékben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hu-HU" sz="32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hu-HU" sz="32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hu-HU" sz="32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hu-HU" sz="32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hu-HU" sz="32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pic>
        <p:nvPicPr>
          <p:cNvPr id="7172" name="Picture 4" descr="D:\madách\biol\ideg\gen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28600"/>
            <a:ext cx="2884488" cy="3546475"/>
          </a:xfrm>
          <a:prstGeom prst="rect">
            <a:avLst/>
          </a:prstGeom>
          <a:noFill/>
        </p:spPr>
      </p:pic>
      <p:pic>
        <p:nvPicPr>
          <p:cNvPr id="7174" name="Picture 6" descr="D:\madách\biol\ideg\gen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886200"/>
            <a:ext cx="6781800" cy="2819400"/>
          </a:xfrm>
          <a:prstGeom prst="rect">
            <a:avLst/>
          </a:prstGeom>
          <a:noFill/>
        </p:spPr>
      </p:pic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715000" y="3048000"/>
            <a:ext cx="1905000" cy="3810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3400" y="228600"/>
            <a:ext cx="7134944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spcBef>
                <a:spcPct val="50000"/>
              </a:spcBef>
            </a:pP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III. FÜGGETLEN ÖRÖKLŐDÉS</a:t>
            </a:r>
          </a:p>
          <a:p>
            <a:pPr marL="609600" indent="-609600">
              <a:lnSpc>
                <a:spcPct val="90000"/>
              </a:lnSpc>
              <a:spcBef>
                <a:spcPct val="50000"/>
              </a:spcBef>
            </a:pPr>
            <a:endParaRPr lang="hu-HU" sz="32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marL="609600" indent="-609600">
              <a:spcBef>
                <a:spcPct val="50000"/>
              </a:spcBef>
            </a:pPr>
            <a:r>
              <a:rPr lang="hu-HU" sz="2000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	A második utódnemzedékben az eredeti szülői formáktól eltérő kombinációk is megjelennek (egyes tulajdonságpárok független öröklődésekor)</a:t>
            </a:r>
            <a:endParaRPr lang="hu-HU" sz="32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marL="609600" indent="-6096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hu-HU" sz="32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tk.pte.hu/biologia/genetika/atg/chap02/2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260647"/>
            <a:ext cx="3600401" cy="5494525"/>
          </a:xfrm>
          <a:prstGeom prst="rect">
            <a:avLst/>
          </a:prstGeom>
          <a:noFill/>
        </p:spPr>
      </p:pic>
      <p:pic>
        <p:nvPicPr>
          <p:cNvPr id="15364" name="Picture 4" descr="http://ttk.pte.hu/biologia/genetika/atg/chap02/2_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3" y="404664"/>
            <a:ext cx="4846116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907704" y="116632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DOMINÁNS-RECESSZÍV ÖRÖKLÉSMENET</a:t>
            </a:r>
            <a:endParaRPr lang="hu-HU" sz="2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23528" y="3253040"/>
            <a:ext cx="63367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P		AA	x	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aa</a:t>
            </a:r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		            A       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	</a:t>
            </a: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			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Aa</a:t>
            </a:r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Aa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	x	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Aa</a:t>
            </a:r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genotípus:	AA         :       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Aa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         :      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aa</a:t>
            </a:r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	 1           :             2          :           1</a:t>
            </a:r>
          </a:p>
          <a:p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fenotípus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:	        domináns               :       recesszív</a:t>
            </a:r>
          </a:p>
          <a:p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3                      :            1</a:t>
            </a:r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2411760" y="3573016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 flipH="1">
            <a:off x="3707904" y="3573016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Bal oldali kapcsos zárójel 13"/>
          <p:cNvSpPr/>
          <p:nvPr/>
        </p:nvSpPr>
        <p:spPr>
          <a:xfrm rot="16200000">
            <a:off x="2987824" y="4941167"/>
            <a:ext cx="216025" cy="1800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5" name="Picture 2" descr="https://upload.wikimedia.org/wikipedia/commons/thumb/3/3a/Flors_de_Mendel.svg/550px-Flors_de_Mendel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789040"/>
            <a:ext cx="2952328" cy="2952328"/>
          </a:xfrm>
          <a:prstGeom prst="rect">
            <a:avLst/>
          </a:prstGeom>
          <a:noFill/>
        </p:spPr>
      </p:pic>
      <p:sp>
        <p:nvSpPr>
          <p:cNvPr id="16" name="Szövegdoboz 15"/>
          <p:cNvSpPr txBox="1"/>
          <p:nvPr/>
        </p:nvSpPr>
        <p:spPr>
          <a:xfrm>
            <a:off x="323528" y="764704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domináns allél: A		recesszív allél: a</a:t>
            </a:r>
          </a:p>
          <a:p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genotípusok:	AA</a:t>
            </a:r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Aa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aa</a:t>
            </a:r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fenotípusok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:	            domináns		            recesszív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Bal oldali kapcsos zárójel 16"/>
          <p:cNvSpPr/>
          <p:nvPr/>
        </p:nvSpPr>
        <p:spPr>
          <a:xfrm rot="16200000">
            <a:off x="3203849" y="692693"/>
            <a:ext cx="216024" cy="22322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/>
          </a:bodyPr>
          <a:lstStyle/>
          <a:p>
            <a:r>
              <a:rPr lang="hu-HU" sz="2400" b="1" cap="all" dirty="0">
                <a:solidFill>
                  <a:schemeClr val="accent1">
                    <a:lumMod val="75000"/>
                  </a:schemeClr>
                </a:solidFill>
              </a:rPr>
              <a:t>Tesztelő keresztezés (</a:t>
            </a:r>
            <a:r>
              <a:rPr lang="hu-HU" sz="2400" b="1" cap="all" dirty="0" err="1">
                <a:solidFill>
                  <a:schemeClr val="accent1">
                    <a:lumMod val="75000"/>
                  </a:schemeClr>
                </a:solidFill>
              </a:rPr>
              <a:t>Test-cross</a:t>
            </a:r>
            <a:r>
              <a:rPr lang="hu-HU" sz="2400" b="1" cap="all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pic>
        <p:nvPicPr>
          <p:cNvPr id="27653" name="Picture 5" descr="C:\Documents and Settings\User.VIKTOR-L2OEB1JP\Dokumentumok\Képek\genetika\collflowe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371600"/>
            <a:ext cx="5181600" cy="4976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Az intermedier öröklésme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4565" y="764704"/>
            <a:ext cx="3007955" cy="5544616"/>
          </a:xfrm>
          <a:prstGeom prst="rect">
            <a:avLst/>
          </a:prstGeom>
          <a:noFill/>
        </p:spPr>
      </p:pic>
      <p:sp>
        <p:nvSpPr>
          <p:cNvPr id="6" name="Szövegdoboz 5"/>
          <p:cNvSpPr txBox="1"/>
          <p:nvPr/>
        </p:nvSpPr>
        <p:spPr>
          <a:xfrm>
            <a:off x="1907704" y="116632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INTERMEDIER (KÖZTES) ÖRÖKLÉSMENET</a:t>
            </a:r>
            <a:endParaRPr lang="hu-HU" sz="2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23528" y="764704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allélek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:		 A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		A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  <a:p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genotípusok:	 A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b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	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       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b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b="1" baseline="-25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	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b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b="1" baseline="-25000" dirty="0" err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fenotípusok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:   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fenotípus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1	    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fenotípus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2	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fenotípus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3</a:t>
            </a:r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251520" y="4365104"/>
            <a:ext cx="6336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genotípus:	 A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b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         :    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b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          :     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b="1" baseline="-25000" dirty="0" err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b="1" baseline="-25000" dirty="0" err="1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hu-HU" b="1" baseline="-25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baseline="-25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	    1              :            2             :           1</a:t>
            </a:r>
          </a:p>
          <a:p>
            <a:endParaRPr lang="hu-HU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fenotípus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:         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fenotípus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1   :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fenotípus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2   :    </a:t>
            </a:r>
            <a:r>
              <a:rPr lang="hu-HU" b="1" dirty="0" err="1" smtClean="0">
                <a:solidFill>
                  <a:schemeClr val="accent1">
                    <a:lumMod val="75000"/>
                  </a:schemeClr>
                </a:solidFill>
              </a:rPr>
              <a:t>fenotípus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3</a:t>
            </a:r>
          </a:p>
          <a:p>
            <a:r>
              <a:rPr lang="hu-H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1             :            2             :           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391</Words>
  <Application>Microsoft Office PowerPoint</Application>
  <PresentationFormat>Diavetítés a képernyőre (4:3 oldalarány)</PresentationFormat>
  <Paragraphs>192</Paragraphs>
  <Slides>21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Office-téma</vt:lpstr>
      <vt:lpstr>FOGALMAK</vt:lpstr>
      <vt:lpstr>Mendel kísérletei  genetikai alaptörvények</vt:lpstr>
      <vt:lpstr>3. dia</vt:lpstr>
      <vt:lpstr>4. dia</vt:lpstr>
      <vt:lpstr>5. dia</vt:lpstr>
      <vt:lpstr>6. dia</vt:lpstr>
      <vt:lpstr>7. dia</vt:lpstr>
      <vt:lpstr>Tesztelő keresztezés (Test-cross)</vt:lpstr>
      <vt:lpstr>9. dia</vt:lpstr>
      <vt:lpstr>Kodomináns öröklésmenet</vt:lpstr>
      <vt:lpstr>Nemhez kötött öröklődés</vt:lpstr>
      <vt:lpstr>12. dia</vt:lpstr>
      <vt:lpstr>Több allélpár  egy tulajdonság</vt:lpstr>
      <vt:lpstr>Mennyiségi jellegek  öröklődése</vt:lpstr>
      <vt:lpstr>Kapcsolt öröklődés</vt:lpstr>
      <vt:lpstr>16. dia</vt:lpstr>
      <vt:lpstr>Rekombináció (génkicserélődés)</vt:lpstr>
      <vt:lpstr>Populációgenetika</vt:lpstr>
      <vt:lpstr>19. dia</vt:lpstr>
      <vt:lpstr>20. dia</vt:lpstr>
      <vt:lpstr>21. dia</vt:lpstr>
    </vt:vector>
  </TitlesOfParts>
  <Company>ELTE Apáczai Gimn.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tanár</dc:creator>
  <cp:lastModifiedBy>tanár</cp:lastModifiedBy>
  <cp:revision>4</cp:revision>
  <dcterms:created xsi:type="dcterms:W3CDTF">2017-03-31T09:46:23Z</dcterms:created>
  <dcterms:modified xsi:type="dcterms:W3CDTF">2017-04-01T07:59:48Z</dcterms:modified>
</cp:coreProperties>
</file>